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30" r:id="rId6"/>
    <p:sldId id="315" r:id="rId7"/>
    <p:sldId id="332" r:id="rId8"/>
    <p:sldId id="317" r:id="rId9"/>
    <p:sldId id="318" r:id="rId10"/>
    <p:sldId id="331" r:id="rId11"/>
    <p:sldId id="337" r:id="rId12"/>
    <p:sldId id="334" r:id="rId13"/>
    <p:sldId id="333" r:id="rId14"/>
    <p:sldId id="335" r:id="rId15"/>
    <p:sldId id="321" r:id="rId16"/>
    <p:sldId id="3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77F84-A6CE-4A83-570B-7F1C634F2111}" v="85" dt="2024-05-28T22:42:29.958"/>
    <p1510:client id="{9CBA738E-746C-28A8-7FB5-7624CB740C6D}" v="91" dt="2024-05-29T16:06:49.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5/29/2024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56192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460139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69136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01444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2921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63139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403414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749708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hyperlink" Target="https://new.mta.info/tolls/vehicle-types" TargetMode="External"/><Relationship Id="rId3" Type="http://schemas.openxmlformats.org/officeDocument/2006/relationships/image" Target="../media/image24.png"/><Relationship Id="rId7" Type="http://schemas.openxmlformats.org/officeDocument/2006/relationships/hyperlink" Target="https://courses.lumenlearning.com/suny-criminallaw/chapter/1-4-classification-of-crim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cdn-charts.streeteasy.com/chart/v2/index.html?agg=Total&amp;metric=Inventory&amp;type=Sales&amp;bedrooms=Any%20Bedrooms&amp;property=Any%20Property%20Type&amp;minDate=2010-01-01&amp;maxDate=2024-04-01&amp;area=Flatiron,Brooklyn%20Heights" TargetMode="External"/><Relationship Id="rId5" Type="http://schemas.openxmlformats.org/officeDocument/2006/relationships/hyperlink" Target="https://catalog.data.gov/dataset/nypd-arrests-data-historic" TargetMode="Externa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courses.lumenlearning.com/suny-criminallaw/chapter/1-4-classification-of-crim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catalog.data.gov/dataset/nypd-arrests-data-historic"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rachalle.ann.olila/viz/NYPDCrimeAnalysis_17166542152180/Dashboard1?publish=yes" TargetMode="External"/><Relationship Id="rId2" Type="http://schemas.openxmlformats.org/officeDocument/2006/relationships/image" Target="../media/image3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396240" y="2468880"/>
            <a:ext cx="5699760" cy="3480579"/>
          </a:xfrm>
        </p:spPr>
        <p:txBody>
          <a:bodyPr anchor="b">
            <a:normAutofit/>
          </a:bodyPr>
          <a:lstStyle/>
          <a:p>
            <a:r>
              <a:rPr lang="en-US" dirty="0"/>
              <a:t>Finding the safest borough to move into:</a:t>
            </a:r>
            <a:br>
              <a:rPr lang="en-US" dirty="0"/>
            </a:br>
            <a:r>
              <a:rPr lang="en-US" sz="3600" dirty="0"/>
              <a:t>data driven approach</a:t>
            </a:r>
          </a:p>
        </p:txBody>
      </p:sp>
      <p:pic>
        <p:nvPicPr>
          <p:cNvPr id="4" name="Picture 3" descr="A person on a cell phone in front of a police station&#10;&#10;Description automatically generated">
            <a:extLst>
              <a:ext uri="{FF2B5EF4-FFF2-40B4-BE49-F238E27FC236}">
                <a16:creationId xmlns:a16="http://schemas.microsoft.com/office/drawing/2014/main" id="{3A343F7A-DDD2-45D1-DE49-7FEF4700A118}"/>
              </a:ext>
            </a:extLst>
          </p:cNvPr>
          <p:cNvPicPr>
            <a:picLocks noChangeAspect="1"/>
          </p:cNvPicPr>
          <p:nvPr/>
        </p:nvPicPr>
        <p:blipFill rotWithShape="1">
          <a:blip r:embed="rId3"/>
          <a:srcRect l="27737" r="27737"/>
          <a:stretch/>
        </p:blipFill>
        <p:spPr>
          <a:xfrm>
            <a:off x="635000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89279" y="365125"/>
            <a:ext cx="7598757" cy="772795"/>
          </a:xfrm>
        </p:spPr>
        <p:txBody>
          <a:bodyPr/>
          <a:lstStyle/>
          <a:p>
            <a:r>
              <a:rPr lang="en-US" dirty="0"/>
              <a:t>Insights and summary</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2439545" cy="296214"/>
          </a:xfrm>
        </p:spPr>
        <p:txBody>
          <a:bodyPr/>
          <a:lstStyle/>
          <a:p>
            <a:r>
              <a:rPr lang="en-US" dirty="0"/>
              <a:t>Summary</a:t>
            </a:r>
          </a:p>
        </p:txBody>
      </p:sp>
      <p:sp>
        <p:nvSpPr>
          <p:cNvPr id="8" name="Content Placeholder 7">
            <a:extLst>
              <a:ext uri="{FF2B5EF4-FFF2-40B4-BE49-F238E27FC236}">
                <a16:creationId xmlns:a16="http://schemas.microsoft.com/office/drawing/2014/main" id="{C9136176-6630-7172-1F04-33D86404F99C}"/>
              </a:ext>
            </a:extLst>
          </p:cNvPr>
          <p:cNvSpPr>
            <a:spLocks noGrp="1"/>
          </p:cNvSpPr>
          <p:nvPr>
            <p:ph sz="quarter" idx="10"/>
          </p:nvPr>
        </p:nvSpPr>
        <p:spPr>
          <a:xfrm>
            <a:off x="233679" y="1330643"/>
            <a:ext cx="9712038" cy="4551997"/>
          </a:xfrm>
        </p:spPr>
        <p:txBody>
          <a:bodyPr vert="horz" lIns="91440" tIns="45720" rIns="91440" bIns="45720" rtlCol="0" anchor="t">
            <a:normAutofit/>
          </a:bodyPr>
          <a:lstStyle/>
          <a:p>
            <a:r>
              <a:rPr lang="en-US" sz="1600" dirty="0">
                <a:latin typeface="Calibri"/>
                <a:cs typeface="Times New Roman"/>
              </a:rPr>
              <a:t>The year </a:t>
            </a:r>
            <a:r>
              <a:rPr lang="en-US" sz="1600" b="1" dirty="0">
                <a:latin typeface="Calibri"/>
                <a:cs typeface="Times New Roman"/>
              </a:rPr>
              <a:t>2014</a:t>
            </a:r>
            <a:r>
              <a:rPr lang="en-US" sz="1600" dirty="0">
                <a:latin typeface="Calibri"/>
                <a:cs typeface="Times New Roman"/>
              </a:rPr>
              <a:t> recorded the</a:t>
            </a:r>
            <a:r>
              <a:rPr lang="en-US" sz="1600" b="1" dirty="0">
                <a:latin typeface="Calibri"/>
                <a:cs typeface="Times New Roman"/>
              </a:rPr>
              <a:t> highest arrests at 387,000</a:t>
            </a:r>
            <a:r>
              <a:rPr lang="en-US" sz="1600" dirty="0">
                <a:latin typeface="Calibri"/>
                <a:cs typeface="Times New Roman"/>
              </a:rPr>
              <a:t>, followed by a decline during the years 2019-2020, coinciding with the COVID-19 epidemic. Subsequently, from 2021 to the present, the arrest rate began to rise once again. </a:t>
            </a:r>
          </a:p>
          <a:p>
            <a:r>
              <a:rPr lang="en-US" sz="1600" dirty="0">
                <a:latin typeface="Calibri"/>
                <a:cs typeface="Times New Roman"/>
              </a:rPr>
              <a:t>Despite the Bronx being rumored to have the highest crime rates, </a:t>
            </a:r>
            <a:r>
              <a:rPr lang="en-US" sz="1600" b="1" dirty="0">
                <a:latin typeface="Calibri"/>
                <a:cs typeface="Times New Roman"/>
              </a:rPr>
              <a:t>Brooklyn had the highest reported number of arrests at 27% of arrest in NYC</a:t>
            </a:r>
            <a:r>
              <a:rPr lang="en-US" sz="1600" dirty="0">
                <a:latin typeface="Calibri"/>
                <a:cs typeface="Times New Roman"/>
              </a:rPr>
              <a:t>. However, Brooklyn and Manhattan are closely tied in terms of reported arrest numbers. Staten Island has the lowest overall arrest reported.</a:t>
            </a:r>
          </a:p>
          <a:p>
            <a:r>
              <a:rPr lang="en-US" sz="1600" dirty="0">
                <a:latin typeface="Calibri"/>
                <a:cs typeface="Times New Roman"/>
              </a:rPr>
              <a:t>From the heat map I generated, it appears that Manhattan has a relatively even distribution of arrests across its neighborhoods. However, there is an exception in Central Park, where arrests are notably absent. This observation aligns with expectations, as it's unlikely for law enforcement to make arrests in the middle of a field or pond within the park.</a:t>
            </a:r>
          </a:p>
          <a:p>
            <a:r>
              <a:rPr lang="en-US" sz="1600" dirty="0">
                <a:latin typeface="Calibri"/>
                <a:cs typeface="Times New Roman"/>
              </a:rPr>
              <a:t>The distribution of the </a:t>
            </a:r>
            <a:r>
              <a:rPr lang="en-US" sz="1600" b="1" dirty="0">
                <a:latin typeface="Calibri"/>
                <a:cs typeface="Times New Roman"/>
              </a:rPr>
              <a:t>top 5 offenses remains consistent </a:t>
            </a:r>
            <a:r>
              <a:rPr lang="en-US" sz="1600" dirty="0">
                <a:latin typeface="Calibri"/>
                <a:cs typeface="Times New Roman"/>
              </a:rPr>
              <a:t>across all five boroughs: </a:t>
            </a:r>
            <a:r>
              <a:rPr lang="en-US" sz="1600" b="1" dirty="0">
                <a:latin typeface="Calibri"/>
                <a:cs typeface="Times New Roman"/>
              </a:rPr>
              <a:t>dangerous drugs, assault in the third degree, petit larceny, felony assault, and vehicle traffic laws</a:t>
            </a:r>
            <a:r>
              <a:rPr lang="en-US" sz="1600" dirty="0">
                <a:latin typeface="Calibri"/>
                <a:cs typeface="Times New Roman"/>
              </a:rPr>
              <a:t>. Misdemeanors emerge as the predominant crime type across all boroughs.</a:t>
            </a:r>
          </a:p>
          <a:p>
            <a:r>
              <a:rPr lang="en-US" sz="1600" dirty="0">
                <a:latin typeface="Calibri"/>
                <a:cs typeface="Times New Roman"/>
              </a:rPr>
              <a:t>The latest average asking price in 2023 is the highest in </a:t>
            </a:r>
            <a:r>
              <a:rPr lang="en-US" sz="1600" b="1" dirty="0">
                <a:latin typeface="Calibri"/>
                <a:cs typeface="Times New Roman"/>
              </a:rPr>
              <a:t>Manhattan at $4,538</a:t>
            </a:r>
            <a:r>
              <a:rPr lang="en-US" sz="1600" dirty="0">
                <a:latin typeface="Calibri"/>
                <a:cs typeface="Times New Roman"/>
              </a:rPr>
              <a:t> and the lowest in </a:t>
            </a:r>
            <a:r>
              <a:rPr lang="en-US" sz="1600" b="1" dirty="0">
                <a:latin typeface="Calibri"/>
                <a:cs typeface="Times New Roman"/>
              </a:rPr>
              <a:t>Staten Island at $2,124.</a:t>
            </a:r>
          </a:p>
          <a:p>
            <a:endParaRPr lang="en-US" sz="1600" dirty="0">
              <a:latin typeface="Times New Roman"/>
              <a:cs typeface="Times New Roman"/>
            </a:endParaRPr>
          </a:p>
        </p:txBody>
      </p:sp>
      <p:pic>
        <p:nvPicPr>
          <p:cNvPr id="3" name="Picture 2" descr="A blue and white cup with a white label&#10;&#10;Description automatically generated">
            <a:extLst>
              <a:ext uri="{FF2B5EF4-FFF2-40B4-BE49-F238E27FC236}">
                <a16:creationId xmlns:a16="http://schemas.microsoft.com/office/drawing/2014/main" id="{4FB9FB65-2772-CB30-1018-3C6D16E85DAE}"/>
              </a:ext>
            </a:extLst>
          </p:cNvPr>
          <p:cNvPicPr>
            <a:picLocks noChangeAspect="1"/>
          </p:cNvPicPr>
          <p:nvPr/>
        </p:nvPicPr>
        <p:blipFill>
          <a:blip r:embed="rId3"/>
          <a:stretch>
            <a:fillRect/>
          </a:stretch>
        </p:blipFill>
        <p:spPr>
          <a:xfrm>
            <a:off x="10169525" y="4470400"/>
            <a:ext cx="1809750" cy="2286000"/>
          </a:xfrm>
          <a:prstGeom prst="rect">
            <a:avLst/>
          </a:prstGeom>
        </p:spPr>
      </p:pic>
    </p:spTree>
    <p:extLst>
      <p:ext uri="{BB962C8B-B14F-4D97-AF65-F5344CB8AC3E}">
        <p14:creationId xmlns:p14="http://schemas.microsoft.com/office/powerpoint/2010/main" val="235608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89279" y="365125"/>
            <a:ext cx="7598757" cy="772795"/>
          </a:xfrm>
        </p:spPr>
        <p:txBody>
          <a:bodyPr/>
          <a:lstStyle/>
          <a:p>
            <a:r>
              <a:rPr lang="en-US" dirty="0"/>
              <a:t>recommendation</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2439545" cy="296214"/>
          </a:xfrm>
        </p:spPr>
        <p:txBody>
          <a:bodyPr/>
          <a:lstStyle/>
          <a:p>
            <a:fld id="{B5CEABB6-07DC-46E8-9B57-56EC44A396E5}" type="slidenum">
              <a:rPr lang="en-US" dirty="0" smtClean="0"/>
              <a:pPr/>
              <a:t>11</a:t>
            </a:fld>
            <a:r>
              <a:rPr lang="en-US"/>
              <a:t> Recommendation</a:t>
            </a:r>
          </a:p>
        </p:txBody>
      </p:sp>
      <p:sp>
        <p:nvSpPr>
          <p:cNvPr id="8" name="Content Placeholder 7">
            <a:extLst>
              <a:ext uri="{FF2B5EF4-FFF2-40B4-BE49-F238E27FC236}">
                <a16:creationId xmlns:a16="http://schemas.microsoft.com/office/drawing/2014/main" id="{C9136176-6630-7172-1F04-33D86404F99C}"/>
              </a:ext>
            </a:extLst>
          </p:cNvPr>
          <p:cNvSpPr>
            <a:spLocks noGrp="1"/>
          </p:cNvSpPr>
          <p:nvPr>
            <p:ph sz="quarter" idx="10"/>
          </p:nvPr>
        </p:nvSpPr>
        <p:spPr>
          <a:xfrm>
            <a:off x="335279" y="1330643"/>
            <a:ext cx="6653878" cy="2540317"/>
          </a:xfrm>
        </p:spPr>
        <p:txBody>
          <a:bodyPr vert="horz" lIns="91440" tIns="45720" rIns="91440" bIns="45720" rtlCol="0" anchor="t">
            <a:noAutofit/>
          </a:bodyPr>
          <a:lstStyle/>
          <a:p>
            <a:r>
              <a:rPr lang="en-US" sz="1600" dirty="0">
                <a:ea typeface="+mn-lt"/>
                <a:cs typeface="+mn-lt"/>
              </a:rPr>
              <a:t>Based on the analysis of NYPD arrest data and real estate trends, it's evident that </a:t>
            </a:r>
            <a:r>
              <a:rPr lang="en-US" sz="1600" b="1" dirty="0">
                <a:ea typeface="+mn-lt"/>
                <a:cs typeface="+mn-lt"/>
              </a:rPr>
              <a:t>Staten Island</a:t>
            </a:r>
            <a:r>
              <a:rPr lang="en-US" sz="1600" dirty="0">
                <a:ea typeface="+mn-lt"/>
                <a:cs typeface="+mn-lt"/>
              </a:rPr>
              <a:t> has the </a:t>
            </a:r>
            <a:r>
              <a:rPr lang="en-US" sz="1600" b="1" dirty="0">
                <a:ea typeface="+mn-lt"/>
                <a:cs typeface="+mn-lt"/>
              </a:rPr>
              <a:t>lowest number of arrests</a:t>
            </a:r>
            <a:r>
              <a:rPr lang="en-US" sz="1600" dirty="0">
                <a:ea typeface="+mn-lt"/>
                <a:cs typeface="+mn-lt"/>
              </a:rPr>
              <a:t> and the </a:t>
            </a:r>
            <a:r>
              <a:rPr lang="en-US" sz="1600" b="1" dirty="0">
                <a:ea typeface="+mn-lt"/>
                <a:cs typeface="+mn-lt"/>
              </a:rPr>
              <a:t>lowest average rent price</a:t>
            </a:r>
            <a:r>
              <a:rPr lang="en-US" sz="1600" dirty="0">
                <a:ea typeface="+mn-lt"/>
                <a:cs typeface="+mn-lt"/>
              </a:rPr>
              <a:t> in NYC. </a:t>
            </a:r>
            <a:endParaRPr lang="en-US" sz="1600" dirty="0">
              <a:latin typeface="Times New Roman"/>
              <a:ea typeface="+mn-lt"/>
              <a:cs typeface="Times New Roman"/>
            </a:endParaRPr>
          </a:p>
          <a:p>
            <a:r>
              <a:rPr lang="en-US" sz="1600" dirty="0">
                <a:ea typeface="+mn-lt"/>
                <a:cs typeface="+mn-lt"/>
              </a:rPr>
              <a:t>However, individuals considering relocating to Staten Island should be aware of the transportation limitations. Staten Island primarily relies on designated buses and the free ferry to access the city, making car ownership or careful planning essential for commuting. </a:t>
            </a:r>
            <a:endParaRPr lang="en-US" sz="1600">
              <a:latin typeface="Times New Roman"/>
              <a:ea typeface="+mn-lt"/>
              <a:cs typeface="Times New Roman"/>
            </a:endParaRPr>
          </a:p>
          <a:p>
            <a:r>
              <a:rPr lang="en-US" sz="1600" dirty="0">
                <a:ea typeface="+mn-lt"/>
                <a:cs typeface="+mn-lt"/>
              </a:rPr>
              <a:t>Additionally, tolls for bridge crossings can be significant, especially during peak hours. Therefore, prospective residents should factor in transportation costs and consider their commuting needs before deciding to move to Staten Island. </a:t>
            </a:r>
            <a:endParaRPr lang="en-US" sz="1600">
              <a:latin typeface="Times New Roman"/>
              <a:cs typeface="Times New Roman"/>
            </a:endParaRPr>
          </a:p>
          <a:p>
            <a:endParaRPr lang="en-US" sz="1600" dirty="0">
              <a:latin typeface="Times New Roman"/>
              <a:cs typeface="Times New Roman"/>
            </a:endParaRPr>
          </a:p>
        </p:txBody>
      </p:sp>
      <p:pic>
        <p:nvPicPr>
          <p:cNvPr id="3" name="Picture 2" descr="A blue and white cup with a white label&#10;&#10;Description automatically generated">
            <a:extLst>
              <a:ext uri="{FF2B5EF4-FFF2-40B4-BE49-F238E27FC236}">
                <a16:creationId xmlns:a16="http://schemas.microsoft.com/office/drawing/2014/main" id="{4FB9FB65-2772-CB30-1018-3C6D16E85DAE}"/>
              </a:ext>
            </a:extLst>
          </p:cNvPr>
          <p:cNvPicPr>
            <a:picLocks noChangeAspect="1"/>
          </p:cNvPicPr>
          <p:nvPr/>
        </p:nvPicPr>
        <p:blipFill>
          <a:blip r:embed="rId3"/>
          <a:stretch>
            <a:fillRect/>
          </a:stretch>
        </p:blipFill>
        <p:spPr>
          <a:xfrm>
            <a:off x="7761605" y="914400"/>
            <a:ext cx="4095750" cy="5171440"/>
          </a:xfrm>
          <a:prstGeom prst="rect">
            <a:avLst/>
          </a:prstGeom>
        </p:spPr>
      </p:pic>
    </p:spTree>
    <p:extLst>
      <p:ext uri="{BB962C8B-B14F-4D97-AF65-F5344CB8AC3E}">
        <p14:creationId xmlns:p14="http://schemas.microsoft.com/office/powerpoint/2010/main" val="347365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7077035" y="1247850"/>
            <a:ext cx="3533104" cy="810664"/>
          </a:xfrm>
        </p:spPr>
        <p:txBody>
          <a:bodyPr/>
          <a:lstStyle/>
          <a:p>
            <a:r>
              <a:rPr lang="en-US" dirty="0"/>
              <a:t>Thank you</a:t>
            </a:r>
          </a:p>
        </p:txBody>
      </p:sp>
      <p:pic>
        <p:nvPicPr>
          <p:cNvPr id="2" name="Content Placeholder 1" descr="A person wearing glasses and a black jacket&#10;&#10;Description automatically generated">
            <a:extLst>
              <a:ext uri="{FF2B5EF4-FFF2-40B4-BE49-F238E27FC236}">
                <a16:creationId xmlns:a16="http://schemas.microsoft.com/office/drawing/2014/main" id="{D68DB117-8C10-86A4-F353-F0575C1D3B82}"/>
              </a:ext>
            </a:extLst>
          </p:cNvPr>
          <p:cNvPicPr>
            <a:picLocks noGrp="1" noChangeAspect="1"/>
          </p:cNvPicPr>
          <p:nvPr>
            <p:ph idx="1"/>
          </p:nvPr>
        </p:nvPicPr>
        <p:blipFill>
          <a:blip r:embed="rId5"/>
          <a:stretch>
            <a:fillRect/>
          </a:stretch>
        </p:blipFill>
        <p:spPr>
          <a:xfrm>
            <a:off x="8208585" y="2796150"/>
            <a:ext cx="1259840" cy="1259840"/>
          </a:xfrm>
        </p:spPr>
      </p:pic>
      <p:sp>
        <p:nvSpPr>
          <p:cNvPr id="4" name="TextBox 3">
            <a:extLst>
              <a:ext uri="{FF2B5EF4-FFF2-40B4-BE49-F238E27FC236}">
                <a16:creationId xmlns:a16="http://schemas.microsoft.com/office/drawing/2014/main" id="{B5C76F2F-2F18-D057-B631-C51418D36E98}"/>
              </a:ext>
            </a:extLst>
          </p:cNvPr>
          <p:cNvSpPr txBox="1"/>
          <p:nvPr/>
        </p:nvSpPr>
        <p:spPr>
          <a:xfrm>
            <a:off x="7779511" y="4168647"/>
            <a:ext cx="2113280" cy="36933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rPr>
              <a:t>ROlila@SGE.com</a:t>
            </a:r>
          </a:p>
        </p:txBody>
      </p:sp>
      <p:sp>
        <p:nvSpPr>
          <p:cNvPr id="5" name="TextBox 4">
            <a:extLst>
              <a:ext uri="{FF2B5EF4-FFF2-40B4-BE49-F238E27FC236}">
                <a16:creationId xmlns:a16="http://schemas.microsoft.com/office/drawing/2014/main" id="{F99B0DE9-D9BF-3FA1-AD76-C2DF05AAD1CD}"/>
              </a:ext>
            </a:extLst>
          </p:cNvPr>
          <p:cNvSpPr txBox="1"/>
          <p:nvPr/>
        </p:nvSpPr>
        <p:spPr>
          <a:xfrm>
            <a:off x="7469631" y="20645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You can contact me if you have any questions!</a:t>
            </a:r>
            <a:endParaRPr lang="en-US"/>
          </a:p>
        </p:txBody>
      </p:sp>
    </p:spTree>
    <p:extLst>
      <p:ext uri="{BB962C8B-B14F-4D97-AF65-F5344CB8AC3E}">
        <p14:creationId xmlns:p14="http://schemas.microsoft.com/office/powerpoint/2010/main" val="395467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7554555" y="130250"/>
            <a:ext cx="3533104" cy="810664"/>
          </a:xfrm>
        </p:spPr>
        <p:txBody>
          <a:bodyPr/>
          <a:lstStyle/>
          <a:p>
            <a:r>
              <a:rPr lang="en-US" dirty="0"/>
              <a:t>Resources:</a:t>
            </a:r>
          </a:p>
        </p:txBody>
      </p:sp>
      <p:sp>
        <p:nvSpPr>
          <p:cNvPr id="9" name="TextBox 8">
            <a:extLst>
              <a:ext uri="{FF2B5EF4-FFF2-40B4-BE49-F238E27FC236}">
                <a16:creationId xmlns:a16="http://schemas.microsoft.com/office/drawing/2014/main" id="{B74DCBCA-0EAC-5006-55C1-BBE684DE28C9}"/>
              </a:ext>
            </a:extLst>
          </p:cNvPr>
          <p:cNvSpPr txBox="1"/>
          <p:nvPr/>
        </p:nvSpPr>
        <p:spPr>
          <a:xfrm>
            <a:off x="5788151" y="1078991"/>
            <a:ext cx="51206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hlinkClick r:id="rId5">
                  <a:extLst>
                    <a:ext uri="{A12FA001-AC4F-418D-AE19-62706E023703}">
                      <ahyp:hlinkClr xmlns:ahyp="http://schemas.microsoft.com/office/drawing/2018/hyperlinkcolor" val="tx"/>
                    </a:ext>
                  </a:extLst>
                </a:hlinkClick>
              </a:rPr>
              <a:t>NYPD Arrest Data</a:t>
            </a:r>
          </a:p>
          <a:p>
            <a:pPr marL="285750" indent="-285750">
              <a:buFont typeface="Arial"/>
              <a:buChar char="•"/>
            </a:pPr>
            <a:r>
              <a:rPr lang="en-US" dirty="0">
                <a:solidFill>
                  <a:schemeClr val="bg1"/>
                </a:solidFill>
                <a:hlinkClick r:id="rId6">
                  <a:extLst>
                    <a:ext uri="{A12FA001-AC4F-418D-AE19-62706E023703}">
                      <ahyp:hlinkClr xmlns:ahyp="http://schemas.microsoft.com/office/drawing/2018/hyperlinkcolor" val="tx"/>
                    </a:ext>
                  </a:extLst>
                </a:hlinkClick>
              </a:rPr>
              <a:t>StreetEasy Median Asking Price</a:t>
            </a:r>
            <a:endParaRPr lang="en-US" dirty="0">
              <a:solidFill>
                <a:schemeClr val="bg1"/>
              </a:solidFill>
            </a:endParaRPr>
          </a:p>
          <a:p>
            <a:pPr marL="285750" indent="-285750">
              <a:buFont typeface="Arial"/>
              <a:buChar char="•"/>
            </a:pPr>
            <a:r>
              <a:rPr lang="en-US" dirty="0">
                <a:solidFill>
                  <a:schemeClr val="bg1"/>
                </a:solidFill>
                <a:hlinkClick r:id="rId7">
                  <a:extLst>
                    <a:ext uri="{A12FA001-AC4F-418D-AE19-62706E023703}">
                      <ahyp:hlinkClr xmlns:ahyp="http://schemas.microsoft.com/office/drawing/2018/hyperlinkcolor" val="tx"/>
                    </a:ext>
                  </a:extLst>
                </a:hlinkClick>
              </a:rPr>
              <a:t>Types of crime visual</a:t>
            </a:r>
            <a:endParaRPr lang="en-US" dirty="0">
              <a:solidFill>
                <a:schemeClr val="bg1"/>
              </a:solidFill>
            </a:endParaRPr>
          </a:p>
          <a:p>
            <a:pPr marL="285750" indent="-285750">
              <a:buFont typeface="Arial"/>
              <a:buChar char="•"/>
            </a:pPr>
            <a:r>
              <a:rPr lang="en-US" dirty="0">
                <a:solidFill>
                  <a:schemeClr val="bg1"/>
                </a:solidFill>
                <a:hlinkClick r:id="rId8">
                  <a:extLst>
                    <a:ext uri="{A12FA001-AC4F-418D-AE19-62706E023703}">
                      <ahyp:hlinkClr xmlns:ahyp="http://schemas.microsoft.com/office/drawing/2018/hyperlinkcolor" val="tx"/>
                    </a:ext>
                  </a:extLst>
                </a:hlinkClick>
              </a:rPr>
              <a:t>Toll prices</a:t>
            </a:r>
            <a:endParaRPr lang="en-US" dirty="0">
              <a:solidFill>
                <a:schemeClr val="bg1"/>
              </a:solidFill>
            </a:endParaRPr>
          </a:p>
          <a:p>
            <a:pPr marL="285750" indent="-285750">
              <a:buFont typeface="Arial"/>
              <a:buChar char="•"/>
            </a:pPr>
            <a:endParaRPr lang="en-US" dirty="0">
              <a:solidFill>
                <a:schemeClr val="bg1"/>
              </a:solidFill>
            </a:endParaRPr>
          </a:p>
          <a:p>
            <a:pPr marL="285750" indent="-285750">
              <a:buFont typeface="Arial"/>
              <a:buChar char="•"/>
            </a:pPr>
            <a:endParaRPr lang="en-US" dirty="0">
              <a:solidFill>
                <a:schemeClr val="bg1"/>
              </a:solidFill>
            </a:endParaRPr>
          </a:p>
          <a:p>
            <a:pPr marL="285750" indent="-285750">
              <a:buFont typeface="Arial"/>
              <a:buChar char="•"/>
            </a:pPr>
            <a:endParaRPr lang="en-US" dirty="0">
              <a:solidFill>
                <a:schemeClr val="bg1"/>
              </a:solidFill>
            </a:endParaRPr>
          </a:p>
        </p:txBody>
      </p:sp>
    </p:spTree>
    <p:extLst>
      <p:ext uri="{BB962C8B-B14F-4D97-AF65-F5344CB8AC3E}">
        <p14:creationId xmlns:p14="http://schemas.microsoft.com/office/powerpoint/2010/main" val="175973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690880" y="2002093"/>
            <a:ext cx="2895600" cy="436308"/>
          </a:xfrm>
        </p:spPr>
        <p:txBody>
          <a:bodyPr>
            <a:normAutofit fontScale="90000"/>
          </a:bodyPr>
          <a:lstStyle/>
          <a:p>
            <a:r>
              <a:rPr lang="en-US" dirty="0"/>
              <a:t>Introduction: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86080" y="904240"/>
            <a:ext cx="4582160" cy="4866323"/>
          </a:xfrm>
        </p:spPr>
        <p:txBody>
          <a:bodyPr vert="horz" lIns="91440" tIns="45720" rIns="91440" bIns="45720" rtlCol="0" anchor="t">
            <a:normAutofit/>
          </a:bodyPr>
          <a:lstStyle/>
          <a:p>
            <a:endParaRPr lang="en-US"/>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1230505" cy="377494"/>
          </a:xfrm>
        </p:spPr>
        <p:txBody>
          <a:bodyPr/>
          <a:lstStyle/>
          <a:p>
            <a:fld id="{B5CEABB6-07DC-46E8-9B57-56EC44A396E5}" type="slidenum">
              <a:rPr lang="en-US" dirty="0" smtClean="0"/>
              <a:pPr/>
              <a:t>2</a:t>
            </a:fld>
            <a:r>
              <a:rPr lang="en-US"/>
              <a:t> Introduction</a:t>
            </a:r>
            <a:endParaRPr lang="en-US" dirty="0"/>
          </a:p>
        </p:txBody>
      </p:sp>
      <p:sp>
        <p:nvSpPr>
          <p:cNvPr id="5" name="TextBox 4">
            <a:extLst>
              <a:ext uri="{FF2B5EF4-FFF2-40B4-BE49-F238E27FC236}">
                <a16:creationId xmlns:a16="http://schemas.microsoft.com/office/drawing/2014/main" id="{0BE0106C-E1C9-F38D-8560-002F3D724B75}"/>
              </a:ext>
            </a:extLst>
          </p:cNvPr>
          <p:cNvSpPr txBox="1"/>
          <p:nvPr/>
        </p:nvSpPr>
        <p:spPr>
          <a:xfrm>
            <a:off x="694943" y="2438851"/>
            <a:ext cx="6064503" cy="107721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600" dirty="0">
                <a:ea typeface="+mn-lt"/>
                <a:cs typeface="+mn-lt"/>
              </a:rPr>
              <a:t>In the dynamic world of New York City real estate, ensuring safety is a high priority. As a data analyst for our real estate company, I've been tasked with exploring NYPD arrest data to help people find the safest neighborhoods to live in NYC. </a:t>
            </a:r>
            <a:endParaRPr lang="en-US" dirty="0"/>
          </a:p>
        </p:txBody>
      </p:sp>
      <p:pic>
        <p:nvPicPr>
          <p:cNvPr id="11" name="Picture 10" descr="A cartoon of a police car&#10;&#10;Description automatically generated">
            <a:extLst>
              <a:ext uri="{FF2B5EF4-FFF2-40B4-BE49-F238E27FC236}">
                <a16:creationId xmlns:a16="http://schemas.microsoft.com/office/drawing/2014/main" id="{CFDB8644-BBF4-164E-FC03-5D14AB16E151}"/>
              </a:ext>
            </a:extLst>
          </p:cNvPr>
          <p:cNvPicPr>
            <a:picLocks noChangeAspect="1"/>
          </p:cNvPicPr>
          <p:nvPr/>
        </p:nvPicPr>
        <p:blipFill>
          <a:blip r:embed="rId3"/>
          <a:stretch>
            <a:fillRect/>
          </a:stretch>
        </p:blipFill>
        <p:spPr>
          <a:xfrm>
            <a:off x="6473508" y="5284788"/>
            <a:ext cx="5076825" cy="1571625"/>
          </a:xfrm>
          <a:prstGeom prst="rect">
            <a:avLst/>
          </a:prstGeom>
        </p:spPr>
      </p:pic>
    </p:spTree>
    <p:extLst>
      <p:ext uri="{BB962C8B-B14F-4D97-AF65-F5344CB8AC3E}">
        <p14:creationId xmlns:p14="http://schemas.microsoft.com/office/powerpoint/2010/main" val="1219039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690880" y="1534733"/>
            <a:ext cx="2255520" cy="588708"/>
          </a:xfrm>
        </p:spPr>
        <p:txBody>
          <a:bodyPr/>
          <a:lstStyle/>
          <a:p>
            <a:r>
              <a:rPr lang="en-US" dirty="0"/>
              <a:t>Objective:</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86080" y="904240"/>
            <a:ext cx="5709920" cy="5069523"/>
          </a:xfrm>
        </p:spPr>
        <p:txBody>
          <a:bodyPr vert="horz" lIns="91440" tIns="45720" rIns="91440" bIns="45720" rtlCol="0" anchor="t">
            <a:normAutofit/>
          </a:bodyPr>
          <a:lstStyle/>
          <a:p>
            <a:endParaRPr lang="en-US"/>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1098425" cy="275894"/>
          </a:xfrm>
        </p:spPr>
        <p:txBody>
          <a:bodyPr/>
          <a:lstStyle/>
          <a:p>
            <a:fld id="{B5CEABB6-07DC-46E8-9B57-56EC44A396E5}" type="slidenum">
              <a:rPr lang="en-US" dirty="0" smtClean="0"/>
              <a:pPr/>
              <a:t>3</a:t>
            </a:fld>
            <a:r>
              <a:rPr lang="en-US"/>
              <a:t> Overview</a:t>
            </a:r>
            <a:endParaRPr lang="en-US" dirty="0"/>
          </a:p>
        </p:txBody>
      </p:sp>
      <p:sp>
        <p:nvSpPr>
          <p:cNvPr id="5" name="TextBox 4">
            <a:extLst>
              <a:ext uri="{FF2B5EF4-FFF2-40B4-BE49-F238E27FC236}">
                <a16:creationId xmlns:a16="http://schemas.microsoft.com/office/drawing/2014/main" id="{0BE0106C-E1C9-F38D-8560-002F3D724B75}"/>
              </a:ext>
            </a:extLst>
          </p:cNvPr>
          <p:cNvSpPr txBox="1"/>
          <p:nvPr/>
        </p:nvSpPr>
        <p:spPr>
          <a:xfrm>
            <a:off x="694943" y="2040825"/>
            <a:ext cx="6318503" cy="132343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600" dirty="0">
                <a:ea typeface="+mn-lt"/>
                <a:cs typeface="+mn-lt"/>
              </a:rPr>
              <a:t>The objective of this project is to analyze New York Police Departments or NYPD arrest data to identify the safest borough in NYC. By examining various crime and arrest statistics, I aim to provide insights that will assist our clients in making informed decisions about where to live. </a:t>
            </a:r>
            <a:endParaRPr lang="en-US" sz="1600" dirty="0">
              <a:latin typeface="Calibri"/>
              <a:cs typeface="Calibri"/>
            </a:endParaRPr>
          </a:p>
        </p:txBody>
      </p:sp>
    </p:spTree>
    <p:extLst>
      <p:ext uri="{BB962C8B-B14F-4D97-AF65-F5344CB8AC3E}">
        <p14:creationId xmlns:p14="http://schemas.microsoft.com/office/powerpoint/2010/main" val="54205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86080" y="904240"/>
            <a:ext cx="5709920" cy="5069523"/>
          </a:xfrm>
        </p:spPr>
        <p:txBody>
          <a:bodyPr vert="horz" lIns="91440" tIns="45720" rIns="91440" bIns="45720" rtlCol="0" anchor="t">
            <a:normAutofit/>
          </a:bodyPr>
          <a:lstStyle/>
          <a:p>
            <a:endParaRPr lang="en-US"/>
          </a:p>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1433705" cy="347014"/>
          </a:xfrm>
        </p:spPr>
        <p:txBody>
          <a:bodyPr/>
          <a:lstStyle/>
          <a:p>
            <a:fld id="{B5CEABB6-07DC-46E8-9B57-56EC44A396E5}" type="slidenum">
              <a:rPr lang="en-US" dirty="0" smtClean="0"/>
              <a:pPr/>
              <a:t>4</a:t>
            </a:fld>
            <a:r>
              <a:rPr lang="en-US" dirty="0"/>
              <a:t> Types of </a:t>
            </a:r>
            <a:r>
              <a:rPr lang="en-US"/>
              <a:t>crime</a:t>
            </a:r>
            <a:endParaRPr lang="en-US" dirty="0"/>
          </a:p>
        </p:txBody>
      </p:sp>
      <p:pic>
        <p:nvPicPr>
          <p:cNvPr id="8" name="Picture 7" descr="A diagram of different colored arrows&#10;&#10;Description automatically generated">
            <a:extLst>
              <a:ext uri="{FF2B5EF4-FFF2-40B4-BE49-F238E27FC236}">
                <a16:creationId xmlns:a16="http://schemas.microsoft.com/office/drawing/2014/main" id="{5758819E-3D00-77D1-D787-757667C95545}"/>
              </a:ext>
            </a:extLst>
          </p:cNvPr>
          <p:cNvPicPr>
            <a:picLocks noChangeAspect="1"/>
          </p:cNvPicPr>
          <p:nvPr/>
        </p:nvPicPr>
        <p:blipFill>
          <a:blip r:embed="rId3"/>
          <a:stretch>
            <a:fillRect/>
          </a:stretch>
        </p:blipFill>
        <p:spPr>
          <a:xfrm>
            <a:off x="487590" y="132080"/>
            <a:ext cx="5344341" cy="5842000"/>
          </a:xfrm>
          <a:prstGeom prst="rect">
            <a:avLst/>
          </a:prstGeom>
        </p:spPr>
      </p:pic>
      <p:sp>
        <p:nvSpPr>
          <p:cNvPr id="9" name="TextBox 8">
            <a:extLst>
              <a:ext uri="{FF2B5EF4-FFF2-40B4-BE49-F238E27FC236}">
                <a16:creationId xmlns:a16="http://schemas.microsoft.com/office/drawing/2014/main" id="{FE4E0A04-E329-F30A-B325-1D52080780FD}"/>
              </a:ext>
            </a:extLst>
          </p:cNvPr>
          <p:cNvSpPr txBox="1"/>
          <p:nvPr/>
        </p:nvSpPr>
        <p:spPr>
          <a:xfrm>
            <a:off x="4432807" y="5292343"/>
            <a:ext cx="20421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hlinkClick r:id="rId4"/>
              </a:rPr>
              <a:t>Source</a:t>
            </a:r>
            <a:endParaRPr lang="en-US" dirty="0"/>
          </a:p>
        </p:txBody>
      </p:sp>
      <p:pic>
        <p:nvPicPr>
          <p:cNvPr id="10" name="Picture 9" descr="A close-up of words&#10;&#10;Description automatically generated">
            <a:extLst>
              <a:ext uri="{FF2B5EF4-FFF2-40B4-BE49-F238E27FC236}">
                <a16:creationId xmlns:a16="http://schemas.microsoft.com/office/drawing/2014/main" id="{3004678B-3A6A-F66E-0C6B-10EB30A17D34}"/>
              </a:ext>
            </a:extLst>
          </p:cNvPr>
          <p:cNvPicPr>
            <a:picLocks noChangeAspect="1"/>
          </p:cNvPicPr>
          <p:nvPr/>
        </p:nvPicPr>
        <p:blipFill>
          <a:blip r:embed="rId5"/>
          <a:stretch>
            <a:fillRect/>
          </a:stretch>
        </p:blipFill>
        <p:spPr>
          <a:xfrm rot="780000">
            <a:off x="7965757" y="1804035"/>
            <a:ext cx="3758565" cy="2721610"/>
          </a:xfrm>
          <a:prstGeom prst="rect">
            <a:avLst/>
          </a:prstGeom>
        </p:spPr>
      </p:pic>
    </p:spTree>
    <p:extLst>
      <p:ext uri="{BB962C8B-B14F-4D97-AF65-F5344CB8AC3E}">
        <p14:creationId xmlns:p14="http://schemas.microsoft.com/office/powerpoint/2010/main" val="76944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0" y="1310639"/>
            <a:ext cx="4805997" cy="2689629"/>
          </a:xfrm>
        </p:spPr>
        <p:txBody>
          <a:bodyPr>
            <a:normAutofit/>
          </a:bodyPr>
          <a:lstStyle/>
          <a:p>
            <a:r>
              <a:rPr lang="en-US" dirty="0"/>
              <a:t>Data Sources and methodology</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126163" y="4172990"/>
            <a:ext cx="4805997" cy="2389736"/>
          </a:xfrm>
        </p:spPr>
        <p:txBody>
          <a:bodyPr vert="horz" lIns="91440" tIns="45720" rIns="91440" bIns="45720" rtlCol="0" anchor="t">
            <a:normAutofit/>
          </a:bodyPr>
          <a:lstStyle/>
          <a:p>
            <a:endParaRPr lang="en-US" dirty="0"/>
          </a:p>
          <a:p>
            <a:endParaRPr lang="en-US" dirty="0"/>
          </a:p>
          <a:p>
            <a:endParaRPr lang="en-US" dirty="0"/>
          </a:p>
          <a:p>
            <a:endParaRPr lang="en-US" dirty="0"/>
          </a:p>
          <a:p>
            <a:endParaRPr lang="en-US" dirty="0"/>
          </a:p>
          <a:p>
            <a:endParaRPr lang="en-US" dirty="0"/>
          </a:p>
        </p:txBody>
      </p:sp>
      <p:pic>
        <p:nvPicPr>
          <p:cNvPr id="9" name="Picture Placeholder 8" descr="Sprinkle donuts">
            <a:extLst>
              <a:ext uri="{FF2B5EF4-FFF2-40B4-BE49-F238E27FC236}">
                <a16:creationId xmlns:a16="http://schemas.microsoft.com/office/drawing/2014/main" id="{B7ABF99A-A499-C617-2FE8-741ECD867CF8}"/>
              </a:ext>
            </a:extLst>
          </p:cNvPr>
          <p:cNvPicPr>
            <a:picLocks noGrp="1" noChangeAspect="1"/>
          </p:cNvPicPr>
          <p:nvPr>
            <p:ph type="pic" sz="quarter" idx="11"/>
          </p:nvPr>
        </p:nvPicPr>
        <p:blipFill>
          <a:blip r:embed="rId3"/>
          <a:srcRect l="25000" r="25000"/>
          <a:stretch/>
        </p:blipFill>
        <p:spPr/>
      </p:pic>
    </p:spTree>
    <p:extLst>
      <p:ext uri="{BB962C8B-B14F-4D97-AF65-F5344CB8AC3E}">
        <p14:creationId xmlns:p14="http://schemas.microsoft.com/office/powerpoint/2010/main" val="5617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589279" y="365125"/>
            <a:ext cx="7598757" cy="772795"/>
          </a:xfrm>
        </p:spPr>
        <p:txBody>
          <a:bodyPr/>
          <a:lstStyle/>
          <a:p>
            <a:r>
              <a:rPr lang="en-US" dirty="0"/>
              <a:t>Primary source:</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355599" y="1808163"/>
            <a:ext cx="5658198" cy="3911917"/>
          </a:xfrm>
        </p:spPr>
        <p:txBody>
          <a:bodyPr vert="horz" lIns="91440" tIns="45720" rIns="91440" bIns="45720" rtlCol="0" anchor="t">
            <a:normAutofit/>
          </a:bodyPr>
          <a:lstStyle/>
          <a:p>
            <a:pPr marL="0" indent="0">
              <a:buNone/>
            </a:pPr>
            <a:r>
              <a:rPr lang="en-US" sz="1600" dirty="0">
                <a:latin typeface="Calibri"/>
                <a:ea typeface="+mn-lt"/>
                <a:cs typeface="Calibri"/>
              </a:rPr>
              <a:t>The primary data for this project was pulled from </a:t>
            </a:r>
            <a:r>
              <a:rPr lang="en-US" sz="1600" dirty="0">
                <a:latin typeface="Calibri"/>
                <a:ea typeface="+mn-lt"/>
                <a:cs typeface="Calibri"/>
                <a:hlinkClick r:id="rId3"/>
              </a:rPr>
              <a:t>Data.Gov</a:t>
            </a:r>
            <a:r>
              <a:rPr lang="en-US" sz="1600" dirty="0">
                <a:latin typeface="Calibri"/>
                <a:ea typeface="+mn-lt"/>
                <a:cs typeface="Calibri"/>
              </a:rPr>
              <a:t>. The NYPD Arrest (historical) data covers every arrest records from 2006 to 2023, totaling 5.7 million records of arrest. For this analysis, I focused on the years 2014 to 2023, resulting in 2.5 million arrests. I also gathered NYPD precinct locations to understand their impact on the arrests.</a:t>
            </a:r>
            <a:endParaRPr lang="en-US" dirty="0">
              <a:ea typeface="+mn-lt"/>
              <a:cs typeface="+mn-lt"/>
            </a:endParaRPr>
          </a:p>
          <a:p>
            <a:pPr marL="0" indent="0">
              <a:buNone/>
            </a:pPr>
            <a:r>
              <a:rPr lang="en-US" sz="1600" dirty="0">
                <a:ea typeface="+mn-lt"/>
                <a:cs typeface="+mn-lt"/>
              </a:rPr>
              <a:t>Disclaimer:</a:t>
            </a:r>
            <a:endParaRPr lang="en-US" dirty="0"/>
          </a:p>
          <a:p>
            <a:pPr marL="0" indent="0">
              <a:buNone/>
            </a:pPr>
            <a:r>
              <a:rPr lang="en-US" sz="1600" dirty="0">
                <a:ea typeface="+mn-lt"/>
                <a:cs typeface="+mn-lt"/>
              </a:rPr>
              <a:t>There are null values in both the Law Category and offenses columns, and I have categorized several incidents as 'uncategorized.' This makes it challenging to fully understand the nature of these specific arrest.</a:t>
            </a:r>
            <a:endParaRPr lang="en-US" dirty="0"/>
          </a:p>
          <a:p>
            <a:endParaRPr lang="en-US" sz="1600" dirty="0">
              <a:cs typeface="Calibri"/>
            </a:endParaRPr>
          </a:p>
          <a:p>
            <a:pPr marL="0" indent="0">
              <a:buNone/>
            </a:pPr>
            <a:endParaRPr lang="en-US" sz="1600" dirty="0">
              <a:cs typeface="Calibri"/>
            </a:endParaRPr>
          </a:p>
          <a:p>
            <a:endParaRPr lang="en-US" sz="1400" dirty="0">
              <a:cs typeface="Calibri"/>
            </a:endParaRPr>
          </a:p>
          <a:p>
            <a:pPr lvl="1">
              <a:buFont typeface="Courier New" panose="020B0604020202020204" pitchFamily="34" charset="0"/>
              <a:buChar char="o"/>
            </a:pPr>
            <a:endParaRPr lang="en-US" sz="1400"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2439545" cy="296214"/>
          </a:xfrm>
        </p:spPr>
        <p:txBody>
          <a:bodyPr/>
          <a:lstStyle/>
          <a:p>
            <a:fld id="{B5CEABB6-07DC-46E8-9B57-56EC44A396E5}" type="slidenum">
              <a:rPr lang="en-US" dirty="0" smtClean="0"/>
              <a:pPr/>
              <a:t>6</a:t>
            </a:fld>
            <a:r>
              <a:rPr lang="en-US"/>
              <a:t> Data : NYPD</a:t>
            </a:r>
          </a:p>
        </p:txBody>
      </p:sp>
      <p:pic>
        <p:nvPicPr>
          <p:cNvPr id="5" name="Picture 4" descr="A screenshot of a computer&#10;&#10;Description automatically generated">
            <a:extLst>
              <a:ext uri="{FF2B5EF4-FFF2-40B4-BE49-F238E27FC236}">
                <a16:creationId xmlns:a16="http://schemas.microsoft.com/office/drawing/2014/main" id="{2FE8EAE7-B777-2066-FD79-9B72A7D09D72}"/>
              </a:ext>
            </a:extLst>
          </p:cNvPr>
          <p:cNvPicPr>
            <a:picLocks noChangeAspect="1"/>
          </p:cNvPicPr>
          <p:nvPr/>
        </p:nvPicPr>
        <p:blipFill rotWithShape="1">
          <a:blip r:embed="rId4"/>
          <a:srcRect l="27" r="48757" b="-2770"/>
          <a:stretch/>
        </p:blipFill>
        <p:spPr>
          <a:xfrm>
            <a:off x="6665241" y="1122680"/>
            <a:ext cx="5440349" cy="3769360"/>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386079" y="304165"/>
            <a:ext cx="7598757" cy="772795"/>
          </a:xfrm>
        </p:spPr>
        <p:txBody>
          <a:bodyPr/>
          <a:lstStyle/>
          <a:p>
            <a:r>
              <a:rPr lang="en-US" dirty="0"/>
              <a:t>Secondary source:</a:t>
            </a:r>
            <a:endParaRPr lang="en-US" sz="3200"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2439545" cy="296214"/>
          </a:xfrm>
        </p:spPr>
        <p:txBody>
          <a:bodyPr/>
          <a:lstStyle/>
          <a:p>
            <a:fld id="{B5CEABB6-07DC-46E8-9B57-56EC44A396E5}" type="slidenum">
              <a:rPr lang="en-US" dirty="0" smtClean="0"/>
              <a:pPr/>
              <a:t>7</a:t>
            </a:fld>
            <a:r>
              <a:rPr lang="en-US"/>
              <a:t> Data : Street Easy</a:t>
            </a:r>
          </a:p>
        </p:txBody>
      </p:sp>
      <p:sp>
        <p:nvSpPr>
          <p:cNvPr id="8" name="Content Placeholder 7">
            <a:extLst>
              <a:ext uri="{FF2B5EF4-FFF2-40B4-BE49-F238E27FC236}">
                <a16:creationId xmlns:a16="http://schemas.microsoft.com/office/drawing/2014/main" id="{C9136176-6630-7172-1F04-33D86404F99C}"/>
              </a:ext>
            </a:extLst>
          </p:cNvPr>
          <p:cNvSpPr>
            <a:spLocks noGrp="1"/>
          </p:cNvSpPr>
          <p:nvPr>
            <p:ph sz="quarter" idx="10"/>
          </p:nvPr>
        </p:nvSpPr>
        <p:spPr>
          <a:xfrm>
            <a:off x="386079" y="1371283"/>
            <a:ext cx="6613238" cy="2519997"/>
          </a:xfrm>
        </p:spPr>
        <p:txBody>
          <a:bodyPr vert="horz" lIns="91440" tIns="45720" rIns="91440" bIns="45720" rtlCol="0" anchor="t">
            <a:noAutofit/>
          </a:bodyPr>
          <a:lstStyle/>
          <a:p>
            <a:pPr marL="0" indent="0">
              <a:buNone/>
            </a:pPr>
            <a:r>
              <a:rPr lang="en-US" sz="1800" dirty="0">
                <a:latin typeface="Calibri"/>
                <a:cs typeface="Times New Roman"/>
              </a:rPr>
              <a:t>In addition to crime data, I was curious to understand the recent asking rent rates across NYC boroughs, which is particularly relevant for a real estate company. I collected median asking rent rates from StreetEasy to provide a comprehensive view of rental costs.</a:t>
            </a:r>
            <a:endParaRPr lang="en-US" dirty="0">
              <a:latin typeface="Tenorite"/>
              <a:cs typeface="Calibri"/>
            </a:endParaRPr>
          </a:p>
          <a:p>
            <a:pPr marL="0" indent="0">
              <a:buNone/>
            </a:pPr>
            <a:r>
              <a:rPr lang="en-US" sz="1800">
                <a:latin typeface="Calibri"/>
                <a:cs typeface="Calibri"/>
              </a:rPr>
              <a:t>Preprocessing:</a:t>
            </a:r>
            <a:endParaRPr lang="en-US">
              <a:latin typeface="Tenorite"/>
              <a:cs typeface="Calibri"/>
            </a:endParaRPr>
          </a:p>
          <a:p>
            <a:pPr marL="0" indent="0">
              <a:buNone/>
            </a:pPr>
            <a:r>
              <a:rPr lang="en-US" sz="1800" dirty="0">
                <a:latin typeface="Calibri"/>
                <a:cs typeface="Calibri"/>
              </a:rPr>
              <a:t>One limitation of the real estate data is that it included many individual neighborhoods, with columns representing individual months from 2010 to 2023.  To align with the NYPD arrest data, I had to create a new spreadsheet that consolidates the data by boroughs, showing yearly average prices for the years 2014 to 2023. </a:t>
            </a:r>
          </a:p>
          <a:p>
            <a:endParaRPr lang="en-US" sz="1600" dirty="0">
              <a:latin typeface="Calibri"/>
              <a:cs typeface="Times New Roman"/>
            </a:endParaRPr>
          </a:p>
        </p:txBody>
      </p:sp>
    </p:spTree>
    <p:extLst>
      <p:ext uri="{BB962C8B-B14F-4D97-AF65-F5344CB8AC3E}">
        <p14:creationId xmlns:p14="http://schemas.microsoft.com/office/powerpoint/2010/main" val="395743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2439545" cy="296214"/>
          </a:xfrm>
        </p:spPr>
        <p:txBody>
          <a:bodyPr/>
          <a:lstStyle/>
          <a:p>
            <a:fld id="{B5CEABB6-07DC-46E8-9B57-56EC44A396E5}" type="slidenum">
              <a:rPr lang="en-US" dirty="0" smtClean="0"/>
              <a:pPr/>
              <a:t>8</a:t>
            </a:fld>
            <a:r>
              <a:rPr lang="en-US"/>
              <a:t> Secondary</a:t>
            </a:r>
          </a:p>
        </p:txBody>
      </p:sp>
      <p:pic>
        <p:nvPicPr>
          <p:cNvPr id="9" name="Picture 8" descr="A graph of different colored rectangles&#10;&#10;Description automatically generated">
            <a:extLst>
              <a:ext uri="{FF2B5EF4-FFF2-40B4-BE49-F238E27FC236}">
                <a16:creationId xmlns:a16="http://schemas.microsoft.com/office/drawing/2014/main" id="{4BDE61EA-506C-F6C2-5B7F-6284AC652104}"/>
              </a:ext>
            </a:extLst>
          </p:cNvPr>
          <p:cNvPicPr>
            <a:picLocks noChangeAspect="1"/>
          </p:cNvPicPr>
          <p:nvPr/>
        </p:nvPicPr>
        <p:blipFill>
          <a:blip r:embed="rId3"/>
          <a:stretch>
            <a:fillRect/>
          </a:stretch>
        </p:blipFill>
        <p:spPr>
          <a:xfrm>
            <a:off x="589280" y="134004"/>
            <a:ext cx="11277600" cy="6112473"/>
          </a:xfrm>
          <a:prstGeom prst="rect">
            <a:avLst/>
          </a:prstGeom>
        </p:spPr>
      </p:pic>
    </p:spTree>
    <p:extLst>
      <p:ext uri="{BB962C8B-B14F-4D97-AF65-F5344CB8AC3E}">
        <p14:creationId xmlns:p14="http://schemas.microsoft.com/office/powerpoint/2010/main" val="269626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C50-EFF7-E932-BEAB-3C0D5EC018E1}"/>
              </a:ext>
            </a:extLst>
          </p:cNvPr>
          <p:cNvSpPr>
            <a:spLocks noGrp="1"/>
          </p:cNvSpPr>
          <p:nvPr>
            <p:ph type="title"/>
          </p:nvPr>
        </p:nvSpPr>
        <p:spPr>
          <a:xfrm>
            <a:off x="629919" y="365125"/>
            <a:ext cx="4154517" cy="711835"/>
          </a:xfrm>
        </p:spPr>
        <p:txBody>
          <a:bodyPr/>
          <a:lstStyle/>
          <a:p>
            <a:r>
              <a:rPr lang="en-US" dirty="0"/>
              <a:t>Tableau Dashboard</a:t>
            </a:r>
          </a:p>
        </p:txBody>
      </p:sp>
      <p:sp>
        <p:nvSpPr>
          <p:cNvPr id="4" name="Slide Number Placeholder 3">
            <a:extLst>
              <a:ext uri="{FF2B5EF4-FFF2-40B4-BE49-F238E27FC236}">
                <a16:creationId xmlns:a16="http://schemas.microsoft.com/office/drawing/2014/main" id="{6CAE83FE-9A31-72CD-731B-73901767BD1B}"/>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5" name="Picture 4" descr="A screenshot of a computer screen&#10;&#10;Description automatically generated">
            <a:extLst>
              <a:ext uri="{FF2B5EF4-FFF2-40B4-BE49-F238E27FC236}">
                <a16:creationId xmlns:a16="http://schemas.microsoft.com/office/drawing/2014/main" id="{B6C1E799-7EEF-692B-94C2-91EC2CAB52F4}"/>
              </a:ext>
            </a:extLst>
          </p:cNvPr>
          <p:cNvPicPr>
            <a:picLocks noChangeAspect="1"/>
          </p:cNvPicPr>
          <p:nvPr/>
        </p:nvPicPr>
        <p:blipFill>
          <a:blip r:embed="rId2"/>
          <a:stretch>
            <a:fillRect/>
          </a:stretch>
        </p:blipFill>
        <p:spPr>
          <a:xfrm>
            <a:off x="5150807" y="609600"/>
            <a:ext cx="5537826" cy="5781040"/>
          </a:xfrm>
          <a:prstGeom prst="rect">
            <a:avLst/>
          </a:prstGeom>
        </p:spPr>
      </p:pic>
      <p:sp>
        <p:nvSpPr>
          <p:cNvPr id="8" name="TextBox 7">
            <a:extLst>
              <a:ext uri="{FF2B5EF4-FFF2-40B4-BE49-F238E27FC236}">
                <a16:creationId xmlns:a16="http://schemas.microsoft.com/office/drawing/2014/main" id="{047F2FBB-1442-A4E6-FF3D-15D31C59B326}"/>
              </a:ext>
            </a:extLst>
          </p:cNvPr>
          <p:cNvSpPr txBox="1"/>
          <p:nvPr/>
        </p:nvSpPr>
        <p:spPr>
          <a:xfrm>
            <a:off x="1024127" y="151790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DFFC40F-4966-66BB-42B3-13C6951D5366}"/>
              </a:ext>
            </a:extLst>
          </p:cNvPr>
          <p:cNvSpPr txBox="1"/>
          <p:nvPr/>
        </p:nvSpPr>
        <p:spPr>
          <a:xfrm>
            <a:off x="627887" y="1520951"/>
            <a:ext cx="42367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Interactive dashboard that analyzes crime profiling, spatial and time (year).</a:t>
            </a:r>
          </a:p>
          <a:p>
            <a:r>
              <a:rPr lang="en-US"/>
              <a:t>Full size is available in </a:t>
            </a:r>
            <a:r>
              <a:rPr lang="en-US" dirty="0">
                <a:hlinkClick r:id="rId3"/>
              </a:rPr>
              <a:t>Tableau Public.</a:t>
            </a:r>
          </a:p>
        </p:txBody>
      </p:sp>
    </p:spTree>
    <p:extLst>
      <p:ext uri="{BB962C8B-B14F-4D97-AF65-F5344CB8AC3E}">
        <p14:creationId xmlns:p14="http://schemas.microsoft.com/office/powerpoint/2010/main" val="1430354921"/>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13</Slides>
  <Notes>12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Finding the safest borough to move into: data driven approach</vt:lpstr>
      <vt:lpstr>Introduction:</vt:lpstr>
      <vt:lpstr>Objective:</vt:lpstr>
      <vt:lpstr>PowerPoint Presentation</vt:lpstr>
      <vt:lpstr>Data Sources and methodology</vt:lpstr>
      <vt:lpstr>Primary source:</vt:lpstr>
      <vt:lpstr>Secondary source:</vt:lpstr>
      <vt:lpstr>PowerPoint Presentation</vt:lpstr>
      <vt:lpstr>Tableau Dashboard</vt:lpstr>
      <vt:lpstr>Insights and summary</vt:lpstr>
      <vt:lpstr>recommendation</vt:lpstr>
      <vt:lpstr>Thank you</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
  <cp:revision>1015</cp:revision>
  <dcterms:created xsi:type="dcterms:W3CDTF">2024-05-21T02:21:29Z</dcterms:created>
  <dcterms:modified xsi:type="dcterms:W3CDTF">2024-05-29T19:37:28Z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